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1045" r:id="rId3"/>
    <p:sldId id="1037" r:id="rId4"/>
    <p:sldId id="1055" r:id="rId5"/>
    <p:sldId id="1048" r:id="rId6"/>
    <p:sldId id="1057" r:id="rId7"/>
    <p:sldId id="270" r:id="rId8"/>
    <p:sldId id="1056" r:id="rId9"/>
    <p:sldId id="1050" r:id="rId10"/>
    <p:sldId id="1046" r:id="rId11"/>
    <p:sldId id="1058" r:id="rId12"/>
    <p:sldId id="1047" r:id="rId13"/>
    <p:sldId id="1043" r:id="rId14"/>
    <p:sldId id="1042" r:id="rId15"/>
    <p:sldId id="10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5"/>
    <p:restoredTop sz="87592"/>
  </p:normalViewPr>
  <p:slideViewPr>
    <p:cSldViewPr snapToGrid="0" snapToObjects="1">
      <p:cViewPr varScale="1">
        <p:scale>
          <a:sx n="125" d="100"/>
          <a:sy n="125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Sheet2!$E$7</c:f>
              <c:strCache>
                <c:ptCount val="1"/>
                <c:pt idx="0">
                  <c:v>Naive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cat>
            <c:strRef>
              <c:f>Sheet2!$F$6:$H$6</c:f>
              <c:strCache>
                <c:ptCount val="3"/>
                <c:pt idx="0">
                  <c:v>BASELINE</c:v>
                </c:pt>
                <c:pt idx="1">
                  <c:v>WEEK 24 </c:v>
                </c:pt>
                <c:pt idx="2">
                  <c:v>WEEK 48</c:v>
                </c:pt>
              </c:strCache>
            </c:strRef>
          </c:cat>
          <c:val>
            <c:numRef>
              <c:f>Sheet2!$F$7:$H$7</c:f>
              <c:numCache>
                <c:formatCode>General</c:formatCode>
                <c:ptCount val="3"/>
                <c:pt idx="0">
                  <c:v>9.4</c:v>
                </c:pt>
                <c:pt idx="1">
                  <c:v>68.8</c:v>
                </c:pt>
                <c:pt idx="2">
                  <c:v>71.900000000000006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44-4522-83E9-E67CDC1A9BA8}"/>
            </c:ext>
          </c:extLst>
        </c:ser>
        <c:ser>
          <c:idx val="1"/>
          <c:order val="1"/>
          <c:tx>
            <c:strRef>
              <c:f>Sheet2!$E$8</c:f>
              <c:strCache>
                <c:ptCount val="1"/>
                <c:pt idx="0">
                  <c:v>Lpv/r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5"/>
              </a:solidFill>
              <a:ln w="9525">
                <a:solidFill>
                  <a:schemeClr val="accent5"/>
                </a:solidFill>
                <a:round/>
              </a:ln>
              <a:effectLst/>
            </c:spPr>
          </c:marker>
          <c:cat>
            <c:strRef>
              <c:f>Sheet2!$F$6:$H$6</c:f>
              <c:strCache>
                <c:ptCount val="3"/>
                <c:pt idx="0">
                  <c:v>BASELINE</c:v>
                </c:pt>
                <c:pt idx="1">
                  <c:v>WEEK 24 </c:v>
                </c:pt>
                <c:pt idx="2">
                  <c:v>WEEK 48</c:v>
                </c:pt>
              </c:strCache>
            </c:strRef>
          </c:cat>
          <c:val>
            <c:numRef>
              <c:f>Sheet2!$F$8:$H$8</c:f>
              <c:numCache>
                <c:formatCode>General</c:formatCode>
                <c:ptCount val="3"/>
                <c:pt idx="0">
                  <c:v>61.6</c:v>
                </c:pt>
                <c:pt idx="1">
                  <c:v>78.8</c:v>
                </c:pt>
                <c:pt idx="2">
                  <c:v>80.099999999999994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744-4522-83E9-E67CDC1A9BA8}"/>
            </c:ext>
          </c:extLst>
        </c:ser>
        <c:ser>
          <c:idx val="2"/>
          <c:order val="2"/>
          <c:tx>
            <c:strRef>
              <c:f>Sheet2!$E$9</c:f>
              <c:strCache>
                <c:ptCount val="1"/>
                <c:pt idx="0">
                  <c:v>NNRTI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4"/>
              </a:solidFill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strRef>
              <c:f>Sheet2!$F$6:$H$6</c:f>
              <c:strCache>
                <c:ptCount val="3"/>
                <c:pt idx="0">
                  <c:v>BASELINE</c:v>
                </c:pt>
                <c:pt idx="1">
                  <c:v>WEEK 24 </c:v>
                </c:pt>
                <c:pt idx="2">
                  <c:v>WEEK 48</c:v>
                </c:pt>
              </c:strCache>
            </c:strRef>
          </c:cat>
          <c:val>
            <c:numRef>
              <c:f>Sheet2!$F$9:$H$9</c:f>
              <c:numCache>
                <c:formatCode>General</c:formatCode>
                <c:ptCount val="3"/>
                <c:pt idx="0">
                  <c:v>12</c:v>
                </c:pt>
                <c:pt idx="1">
                  <c:v>76</c:v>
                </c:pt>
                <c:pt idx="2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744-4522-83E9-E67CDC1A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9936464"/>
        <c:axId val="339936856"/>
      </c:lineChart>
      <c:catAx>
        <c:axId val="339936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936856"/>
        <c:crosses val="autoZero"/>
        <c:auto val="1"/>
        <c:lblAlgn val="ctr"/>
        <c:lblOffset val="100"/>
        <c:noMultiLvlLbl val="0"/>
      </c:catAx>
      <c:valAx>
        <c:axId val="339936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93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338580579339987E-2"/>
          <c:y val="2.7688220758194257E-2"/>
          <c:w val="0.8737912610257863"/>
          <c:h val="0.83694515408368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Intervention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F7E-484E-B880-6BE7438D8FBE}"/>
              </c:ext>
            </c:extLst>
          </c:dPt>
          <c:cat>
            <c:strRef>
              <c:f>Sheet1!$A$2:$A$3</c:f>
              <c:strCache>
                <c:ptCount val="2"/>
                <c:pt idx="0">
                  <c:v>Intervention</c:v>
                </c:pt>
                <c:pt idx="1">
                  <c:v>Control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0.59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E-484E-B880-6BE7438D8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853017247"/>
        <c:axId val="996769951"/>
      </c:barChart>
      <c:catAx>
        <c:axId val="85301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769951"/>
        <c:crosses val="autoZero"/>
        <c:auto val="1"/>
        <c:lblAlgn val="ctr"/>
        <c:lblOffset val="100"/>
        <c:noMultiLvlLbl val="0"/>
      </c:catAx>
      <c:valAx>
        <c:axId val="996769951"/>
        <c:scaling>
          <c:orientation val="minMax"/>
          <c:max val="1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3017247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0.22424</cdr:x>
      <cdr:y>0.55562</cdr:y>
    </cdr:from>
    <cdr:to>
      <cdr:x>0.50908</cdr:x>
      <cdr:y>0.82861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755C292-C408-AE46-A2DA-E5B0086D4C57}"/>
            </a:ext>
          </a:extLst>
        </cdr:cNvPr>
        <cdr:cNvSpPr txBox="1"/>
      </cdr:nvSpPr>
      <cdr:spPr>
        <a:xfrm xmlns:a="http://schemas.openxmlformats.org/drawingml/2006/main">
          <a:off x="944429" y="1886794"/>
          <a:ext cx="1199606" cy="927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chemeClr val="bg1"/>
              </a:solidFill>
            </a:rPr>
            <a:t>0.59%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811BD-500A-3F46-92C2-09B54DBC49ED}" type="datetimeFigureOut">
              <a:rPr lang="en-US" smtClean="0"/>
              <a:t>7/27/18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5A0FD-7E3F-234E-A6ED-0DC3FA1A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resolution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5A0FD-7E3F-234E-A6ED-0DC3FA1A75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95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Used health systems data</a:t>
            </a:r>
          </a:p>
          <a:p>
            <a:r>
              <a:rPr lang="en-US" dirty="0"/>
              <a:t>103,000 patients </a:t>
            </a:r>
            <a:r>
              <a:rPr lang="en-US" dirty="0" err="1"/>
              <a:t>analysed</a:t>
            </a:r>
            <a:endParaRPr lang="en-US" dirty="0"/>
          </a:p>
          <a:p>
            <a:r>
              <a:rPr lang="en-US" dirty="0"/>
              <a:t>Adjusted for age, sex, baseline CD4 and VL, adherence (using dispensing data)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5A0FD-7E3F-234E-A6ED-0DC3FA1A75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21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FDA snapshot</a:t>
            </a:r>
          </a:p>
          <a:p>
            <a:r>
              <a:rPr lang="en-US"/>
              <a:t>VL &lt; 500,000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5A0FD-7E3F-234E-A6ED-0DC3FA1A75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5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rates of </a:t>
            </a:r>
            <a:r>
              <a:rPr lang="en-US" dirty="0" err="1"/>
              <a:t>virological</a:t>
            </a:r>
            <a:r>
              <a:rPr lang="en-US" dirty="0"/>
              <a:t> non-response, not powered for formal statistical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5A0FD-7E3F-234E-A6ED-0DC3FA1A75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1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PFS 44% better than etoposide</a:t>
            </a:r>
          </a:p>
          <a:p>
            <a:r>
              <a:rPr lang="en-US" dirty="0"/>
              <a:t>20% better than bleomycin/vincristine and 95% CI excludes zero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Establishes paclitaxel as SOC in RLS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5A0FD-7E3F-234E-A6ED-0DC3FA1A75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8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5A0FD-7E3F-234E-A6ED-0DC3FA1A75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7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CE947-9E0D-4042-AA95-8E636F988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EC7CC-1B23-774A-BD41-0D296D9C6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72E9E-8363-E744-B1A4-925F33412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7A03D-6212-3D47-865B-467745651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0E914-A045-174D-968F-2559488FB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555C2-D95A-4D42-8DEC-2D5FB64F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6851B-B17C-4342-B6AE-F155FE27B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29FB7-24DC-A34C-9027-71C525B3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A520-1B7C-6C4A-B6FF-1D380E36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14D82-20BD-F747-A93D-13D2034B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8B6B17-13F8-E54E-8F65-A4CCFE542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0708A-4E41-2940-BB6B-28045CCA6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C3833-47C5-6A49-B20F-D4FEAFB01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F4C3-A68C-E54F-9822-7AA6B405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05D5C-E7B2-984F-89B3-2A292C0B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59FD-02E1-1841-9CC0-C472A1274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70AC2-4480-2048-9D8D-2E7095B86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9E056-9FE0-A24C-A257-E94A97C4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2333A-9FF4-9D4E-B9B7-AD5DD5C7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DDFD8-6648-5E4F-BB51-B7783D72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5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34FC5-4F0D-4F40-B1A9-7AF966F0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BF5B25-FE71-F040-8C61-01680CCE9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BE3F5-AEAC-1045-BD10-D985CDA5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2B008-EE66-D24A-A5E3-96148FDF0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1A711-0F37-BB41-B4E3-AE2471E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8B350-4219-9849-8638-A0E7B78A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E3B73-4EC4-704A-8835-394B7937B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18BD7-C414-CE45-B02B-C4C1A6FB4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4D0180-217F-C24A-9A76-5067E511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4A74A-8120-DE41-B7C1-32E522CC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5BE45-056F-5841-A06F-F83901B8E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5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705F2-AAEB-D840-B7B8-3ED9BD2D3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E5CD3-63EA-FB4D-89FB-F2F4D521E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AF507-0DF8-6D43-9D59-5B8451C4B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7AA92-C20D-1343-B530-F6DC5BA76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1C7CC-93C1-7740-9AD1-F1CD1F926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1817B-01E0-0A4A-A683-15B262E3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81168E-6B7E-BA4B-90ED-02982BE5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54FAD6-A286-0E49-964D-49B262C1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8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0A2E-47A5-1C47-B936-CEC280E16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E1CD4-4FFA-2643-87F1-DCB3E672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34F0EA-C24F-BF48-9798-F673C6A4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47B06-5E82-444A-A190-4B372146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7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0CCBCF-28F8-4A4D-A0DF-D4256F588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56D48-69AD-884F-BC33-2031A235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E3CDF-937C-694B-A59E-1D1CCB20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1C5E-96A0-D541-B9C3-934D2BC42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E81DF-926B-844B-91B3-9FC41A565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52C47-1267-B64C-B96F-FFDC94DF9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2FE4F-8F8A-C44C-947B-6A2ED187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AAC72-95A5-E646-B62C-D61176DE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67997A-63C7-0747-B27C-AD90D769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823-D85E-AB44-9D66-F0B22C4FB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510D4-E389-184F-9BCE-C8C607F5D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A90B6-5CE4-A44F-8CE9-D4A97378D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3369B-02E3-1442-A14E-214C43B29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54445-A90E-7740-A84D-AA4F5B9C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C0DB4-C150-214E-9BEA-A7AA766A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06A083-1ACC-144F-9C6C-2FF1E2AA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41026-5EAD-DA48-8B01-0B1953BC1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8CA8-0D59-874A-BC39-63B4CD25C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D6719-391E-0440-BE55-CAAF8D91ED31}" type="datetimeFigureOut">
              <a:rPr lang="en-US" smtClean="0"/>
              <a:t>7/27/18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991BA-EFA1-E849-AE60-89488583C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4E3FF-EBE9-0648-A4BA-E3EB1BB1E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190D-E9B8-DC46-AC31-01C6C911B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7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2F0DE-A3EA-CD4C-AE58-271674472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281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dirty="0"/>
              <a:t>Clinical Track Summary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C2DDA8-CE56-B944-A2DA-A1CC31FFC4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3985"/>
            <a:ext cx="9144000" cy="1655762"/>
          </a:xfrm>
        </p:spPr>
        <p:txBody>
          <a:bodyPr/>
          <a:lstStyle/>
          <a:p>
            <a:r>
              <a:rPr lang="en-US" dirty="0"/>
              <a:t>Graeme Meintjes </a:t>
            </a:r>
          </a:p>
          <a:p>
            <a:r>
              <a:rPr lang="en-US" dirty="0"/>
              <a:t>University of Cape Town</a:t>
            </a:r>
          </a:p>
          <a:p>
            <a:r>
              <a:rPr lang="en-US" sz="1800" dirty="0"/>
              <a:t>RAI, Amsterdam, 27 July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5D8ED4-3B55-634C-A5B9-C3EAB2A73C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41"/>
          <a:stretch/>
        </p:blipFill>
        <p:spPr>
          <a:xfrm>
            <a:off x="3025348" y="119642"/>
            <a:ext cx="5786028" cy="191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49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3D34-73F2-BC43-852A-C665F86E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Dolutegravir with TB treatment</a:t>
            </a:r>
            <a:br>
              <a:rPr lang="en-US" dirty="0"/>
            </a:br>
            <a:r>
              <a:rPr lang="en-US" sz="2800" dirty="0"/>
              <a:t>INSPIRING trial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DFA492-95D7-D24D-86D6-D302BA674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030"/>
          <a:stretch/>
        </p:blipFill>
        <p:spPr>
          <a:xfrm>
            <a:off x="4620125" y="1776979"/>
            <a:ext cx="7246839" cy="42716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437308-49A7-3B4A-8784-A05548F8F810}"/>
              </a:ext>
            </a:extLst>
          </p:cNvPr>
          <p:cNvSpPr txBox="1"/>
          <p:nvPr/>
        </p:nvSpPr>
        <p:spPr>
          <a:xfrm>
            <a:off x="838200" y="2251613"/>
            <a:ext cx="37819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Rifampicin reduces dolutegravir levels</a:t>
            </a:r>
          </a:p>
          <a:p>
            <a:r>
              <a:rPr lang="en-US" dirty="0"/>
              <a:t>Advised to increase dose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50mg daily to 50mg twice daily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showed: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</a:t>
            </a:r>
            <a:r>
              <a:rPr lang="en-US" dirty="0" err="1"/>
              <a:t>virological</a:t>
            </a:r>
            <a:r>
              <a:rPr lang="en-US" dirty="0"/>
              <a:t> efficacy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Few drug-related adverse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increase in TB-IRIS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PK comparable to dolutegravir 50mg daily without rifampicin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59ABCF-005E-FD45-8576-971EE14ED79C}"/>
              </a:ext>
            </a:extLst>
          </p:cNvPr>
          <p:cNvSpPr txBox="1"/>
          <p:nvPr/>
        </p:nvSpPr>
        <p:spPr>
          <a:xfrm>
            <a:off x="9806201" y="6327809"/>
            <a:ext cx="2195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Dooley et al, </a:t>
            </a:r>
            <a:r>
              <a:rPr lang="en-ZA" sz="1600" dirty="0"/>
              <a:t>TUAB0206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776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15A244-98CC-43A8-B33F-E83E2938753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9255836"/>
              </p:ext>
            </p:extLst>
          </p:nvPr>
        </p:nvGraphicFramePr>
        <p:xfrm>
          <a:off x="5654538" y="5448319"/>
          <a:ext cx="5491164" cy="1120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2791">
                  <a:extLst>
                    <a:ext uri="{9D8B030D-6E8A-4147-A177-3AD203B41FA5}">
                      <a16:colId xmlns:a16="http://schemas.microsoft.com/office/drawing/2014/main" val="3678266617"/>
                    </a:ext>
                  </a:extLst>
                </a:gridCol>
                <a:gridCol w="1372791">
                  <a:extLst>
                    <a:ext uri="{9D8B030D-6E8A-4147-A177-3AD203B41FA5}">
                      <a16:colId xmlns:a16="http://schemas.microsoft.com/office/drawing/2014/main" val="129728780"/>
                    </a:ext>
                  </a:extLst>
                </a:gridCol>
                <a:gridCol w="1372791">
                  <a:extLst>
                    <a:ext uri="{9D8B030D-6E8A-4147-A177-3AD203B41FA5}">
                      <a16:colId xmlns:a16="http://schemas.microsoft.com/office/drawing/2014/main" val="3914493012"/>
                    </a:ext>
                  </a:extLst>
                </a:gridCol>
                <a:gridCol w="1372791">
                  <a:extLst>
                    <a:ext uri="{9D8B030D-6E8A-4147-A177-3AD203B41FA5}">
                      <a16:colId xmlns:a16="http://schemas.microsoft.com/office/drawing/2014/main" val="1497650227"/>
                    </a:ext>
                  </a:extLst>
                </a:gridCol>
              </a:tblGrid>
              <a:tr h="389462">
                <a:tc>
                  <a:txBody>
                    <a:bodyPr/>
                    <a:lstStyle/>
                    <a:p>
                      <a:pPr algn="ctr"/>
                      <a:endParaRPr lang="en-US" sz="18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Baseline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Week 24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Week 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4812942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F0"/>
                          </a:solidFill>
                          <a:latin typeface="+mn-lt"/>
                        </a:rPr>
                        <a:t>LPV/r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61.6</a:t>
                      </a:r>
                      <a:endParaRPr lang="en-US" sz="1800" b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78.8</a:t>
                      </a:r>
                      <a:endParaRPr lang="en-US" sz="1800" b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80.1</a:t>
                      </a:r>
                      <a:endParaRPr lang="en-US" sz="1800" b="1" dirty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2202663"/>
                  </a:ext>
                </a:extLst>
              </a:tr>
              <a:tr h="31119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Overall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77.7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80.0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3073913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BEFC130-1F5B-450C-BA58-49EC2230A7AB}"/>
              </a:ext>
            </a:extLst>
          </p:cNvPr>
          <p:cNvSpPr txBox="1">
            <a:spLocks/>
          </p:cNvSpPr>
          <p:nvPr/>
        </p:nvSpPr>
        <p:spPr bwMode="auto">
          <a:xfrm>
            <a:off x="599109" y="219798"/>
            <a:ext cx="11747156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l"/>
            <a:r>
              <a:rPr lang="en-US" dirty="0"/>
              <a:t>Lopinavir/ritonavir pellets in young children</a:t>
            </a:r>
          </a:p>
          <a:p>
            <a:pPr algn="l"/>
            <a:r>
              <a:rPr lang="en-US" sz="2800" dirty="0"/>
              <a:t>LIVING study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6703255-651F-4F38-9EC6-16BEEE3BD1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134081"/>
              </p:ext>
            </p:extLst>
          </p:nvPr>
        </p:nvGraphicFramePr>
        <p:xfrm>
          <a:off x="6603324" y="2339200"/>
          <a:ext cx="4001055" cy="2877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45B78CB-93FD-2F4D-B252-5A2FDA603CB6}"/>
              </a:ext>
            </a:extLst>
          </p:cNvPr>
          <p:cNvSpPr txBox="1"/>
          <p:nvPr/>
        </p:nvSpPr>
        <p:spPr>
          <a:xfrm>
            <a:off x="408703" y="2142569"/>
            <a:ext cx="52124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 Open label single arm study in East Africa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Children 3 – 25 kg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Unable to swallow tablets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ART-naïve, requiring or continuing LPV/r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  354 children with complete follow up data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Improved virologic suppression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Improved anthropometric measures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5EC9E-20E9-7346-A8E5-A93B857A6800}"/>
              </a:ext>
            </a:extLst>
          </p:cNvPr>
          <p:cNvSpPr txBox="1"/>
          <p:nvPr/>
        </p:nvSpPr>
        <p:spPr>
          <a:xfrm>
            <a:off x="5858271" y="1537647"/>
            <a:ext cx="54911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Viral suppression stratified  by prior ART </a:t>
            </a:r>
          </a:p>
          <a:p>
            <a:pPr algn="ctr"/>
            <a:r>
              <a:rPr lang="en-US" sz="2000" b="1" dirty="0"/>
              <a:t>(% VL &lt;400 copies/ml)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03CE3-F6FF-2A43-BD29-EEE490151C14}"/>
              </a:ext>
            </a:extLst>
          </p:cNvPr>
          <p:cNvSpPr txBox="1"/>
          <p:nvPr/>
        </p:nvSpPr>
        <p:spPr>
          <a:xfrm>
            <a:off x="340156" y="6230747"/>
            <a:ext cx="24434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Wamalwa</a:t>
            </a:r>
            <a:r>
              <a:rPr lang="en-US" sz="1600" dirty="0"/>
              <a:t> et al, </a:t>
            </a:r>
            <a:r>
              <a:rPr lang="en-ZA" sz="1600" dirty="0"/>
              <a:t>WEAB0204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63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77FC-A5E5-4C47-8F49-E88342AB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advanced Kaposi sarcoma</a:t>
            </a:r>
            <a:br>
              <a:rPr lang="en-US" dirty="0"/>
            </a:br>
            <a:r>
              <a:rPr lang="en-US" sz="2800" dirty="0"/>
              <a:t>A5263/AMC-066 trial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A5729E-1301-3A48-84EB-50D2AE82A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93" y="1938109"/>
            <a:ext cx="6920107" cy="4535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C067D-C19D-4E43-894E-EECED07F84E0}"/>
              </a:ext>
            </a:extLst>
          </p:cNvPr>
          <p:cNvSpPr txBox="1"/>
          <p:nvPr/>
        </p:nvSpPr>
        <p:spPr>
          <a:xfrm>
            <a:off x="838200" y="2036622"/>
            <a:ext cx="4126771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 arm non-inferiority randomized trial</a:t>
            </a:r>
          </a:p>
          <a:p>
            <a:r>
              <a:rPr lang="en-US" sz="2000" dirty="0"/>
              <a:t>in resource limited setting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00B050"/>
                </a:solidFill>
              </a:rPr>
              <a:t>Paclitaxel + ART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Bleomycin/Vincristine + ART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Etoposide + ART (oral)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Stopped early by DSMB</a:t>
            </a:r>
          </a:p>
          <a:p>
            <a:endParaRPr lang="en-US" sz="2000" dirty="0"/>
          </a:p>
          <a:p>
            <a:r>
              <a:rPr lang="en-US" sz="2000" b="1" dirty="0"/>
              <a:t>Paclitaxel + ART was superior </a:t>
            </a:r>
          </a:p>
          <a:p>
            <a:r>
              <a:rPr lang="en-US" sz="2000" b="1" dirty="0"/>
              <a:t>without excess of adverse events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r>
              <a:rPr lang="en-US" sz="2000" dirty="0"/>
              <a:t>Paclitaxel not yet widely available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05029-83B1-DB40-A7A9-600661A7B102}"/>
              </a:ext>
            </a:extLst>
          </p:cNvPr>
          <p:cNvSpPr txBox="1"/>
          <p:nvPr/>
        </p:nvSpPr>
        <p:spPr>
          <a:xfrm>
            <a:off x="5919445" y="1629733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Primary endpoint = Progression-free survival at 48 weeks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1B3A3-9FB7-E549-B9E7-4588D9AF0919}"/>
              </a:ext>
            </a:extLst>
          </p:cNvPr>
          <p:cNvSpPr txBox="1"/>
          <p:nvPr/>
        </p:nvSpPr>
        <p:spPr>
          <a:xfrm>
            <a:off x="9676846" y="6407049"/>
            <a:ext cx="2346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Krown</a:t>
            </a:r>
            <a:r>
              <a:rPr lang="en-US" sz="1600" dirty="0"/>
              <a:t> et al, </a:t>
            </a:r>
            <a:r>
              <a:rPr lang="en-ZA" sz="1600" dirty="0"/>
              <a:t>THAB0108LB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3051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4726-992F-674E-A71A-0262630F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cluster randomized trial</a:t>
            </a:r>
            <a:br>
              <a:rPr lang="en-US" dirty="0"/>
            </a:br>
            <a:r>
              <a:rPr lang="en-US" sz="2800" dirty="0"/>
              <a:t>Botswana Combination Prevention Project (BCPP)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96E3D-9D80-1945-9919-D6A7C3BE9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054" y="1901965"/>
            <a:ext cx="5928360" cy="4351338"/>
          </a:xfrm>
        </p:spPr>
        <p:txBody>
          <a:bodyPr>
            <a:normAutofit fontScale="62500" lnSpcReduction="20000"/>
          </a:bodyPr>
          <a:lstStyle/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900" dirty="0"/>
              <a:t>15 intervention and 15 control communities, 2013-2018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2900" u="sng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900" u="sng" dirty="0"/>
              <a:t>Intervention: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Community mobilization + testing campaigns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Linkage to care support 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Expanded ART: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CD4 351-500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or CD4 &gt;500 + HIV RNA≥10,000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sz="2900" dirty="0"/>
              <a:t>Strengthened male circumcision services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sz="290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900" dirty="0"/>
              <a:t>Universal ART in June 2016</a:t>
            </a:r>
            <a:endParaRPr lang="en-US" b="1" dirty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2F3BE3-658C-264C-9E21-5546737E87FF}"/>
              </a:ext>
            </a:extLst>
          </p:cNvPr>
          <p:cNvSpPr txBox="1"/>
          <p:nvPr/>
        </p:nvSpPr>
        <p:spPr>
          <a:xfrm>
            <a:off x="430054" y="6297442"/>
            <a:ext cx="2648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Makhema</a:t>
            </a:r>
            <a:r>
              <a:rPr lang="en-US" sz="1600" dirty="0"/>
              <a:t> et al, </a:t>
            </a:r>
            <a:r>
              <a:rPr lang="en-ZA" sz="1600" dirty="0"/>
              <a:t>WEAX0105LB</a:t>
            </a:r>
            <a:endParaRPr lang="en-US" sz="16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42FAFFD-1FE0-9442-AA61-005DB3566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111663"/>
              </p:ext>
            </p:extLst>
          </p:nvPr>
        </p:nvGraphicFramePr>
        <p:xfrm>
          <a:off x="7142205" y="2139982"/>
          <a:ext cx="4211595" cy="339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051C346-2276-EA4B-9DC0-C1F8FE2492AC}"/>
              </a:ext>
            </a:extLst>
          </p:cNvPr>
          <p:cNvSpPr txBox="1"/>
          <p:nvPr/>
        </p:nvSpPr>
        <p:spPr>
          <a:xfrm>
            <a:off x="8035834" y="1919500"/>
            <a:ext cx="3288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Annualized HIV incidence (%)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A70F7B-B396-484E-B753-479C7DB98AD7}"/>
              </a:ext>
            </a:extLst>
          </p:cNvPr>
          <p:cNvSpPr txBox="1"/>
          <p:nvPr/>
        </p:nvSpPr>
        <p:spPr>
          <a:xfrm>
            <a:off x="7658230" y="5658032"/>
            <a:ext cx="3260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New infections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57/4257 in the intervention arm</a:t>
            </a:r>
          </a:p>
          <a:p>
            <a:r>
              <a:rPr lang="en-US" dirty="0">
                <a:solidFill>
                  <a:srgbClr val="002060"/>
                </a:solidFill>
              </a:rPr>
              <a:t>90/4290 in standard of care arm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88C06D-D593-EF40-834C-83B7CB31DFB5}"/>
              </a:ext>
            </a:extLst>
          </p:cNvPr>
          <p:cNvSpPr txBox="1"/>
          <p:nvPr/>
        </p:nvSpPr>
        <p:spPr>
          <a:xfrm>
            <a:off x="8035834" y="2798426"/>
            <a:ext cx="11054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30% </a:t>
            </a:r>
          </a:p>
          <a:p>
            <a:pPr algn="ctr"/>
            <a:r>
              <a:rPr lang="en-US" b="1" dirty="0"/>
              <a:t>reduction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F8C3C-5798-8E46-9F45-F2084270FC30}"/>
              </a:ext>
            </a:extLst>
          </p:cNvPr>
          <p:cNvSpPr txBox="1"/>
          <p:nvPr/>
        </p:nvSpPr>
        <p:spPr>
          <a:xfrm>
            <a:off x="9925056" y="3429622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0.92%</a:t>
            </a:r>
          </a:p>
        </p:txBody>
      </p:sp>
    </p:spTree>
    <p:extLst>
      <p:ext uri="{BB962C8B-B14F-4D97-AF65-F5344CB8AC3E}">
        <p14:creationId xmlns:p14="http://schemas.microsoft.com/office/powerpoint/2010/main" val="1222931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9D344-227C-4D41-88F5-7C490F6F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cluster randomized trial</a:t>
            </a:r>
            <a:br>
              <a:rPr lang="en-US" dirty="0"/>
            </a:br>
            <a:r>
              <a:rPr lang="en-US" sz="2800" dirty="0"/>
              <a:t>SEARCH trial in Uganda and Kenya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09BAE-2207-8F4E-965E-56EFC992C1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0954" y="2535346"/>
            <a:ext cx="2149176" cy="362482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F3B38F-94B8-0B42-BEA5-35203049A98B}"/>
              </a:ext>
            </a:extLst>
          </p:cNvPr>
          <p:cNvSpPr txBox="1"/>
          <p:nvPr/>
        </p:nvSpPr>
        <p:spPr>
          <a:xfrm>
            <a:off x="5991778" y="3884993"/>
            <a:ext cx="414081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u="sng" dirty="0"/>
              <a:t>Significant benefits observed</a:t>
            </a: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↑ </a:t>
            </a:r>
            <a:r>
              <a:rPr lang="en-GB" sz="2000" dirty="0"/>
              <a:t>ART coverage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↑ V</a:t>
            </a:r>
            <a:r>
              <a:rPr lang="en-GB" sz="2000" dirty="0" err="1"/>
              <a:t>irologic</a:t>
            </a:r>
            <a:r>
              <a:rPr lang="en-GB" sz="2000" dirty="0"/>
              <a:t> suppression (15%)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↓ HIV-associated mortality (21%)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↓ HIV-TB incidence (59%)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77C25-575E-5441-A5CA-BC927C6A710E}"/>
              </a:ext>
            </a:extLst>
          </p:cNvPr>
          <p:cNvSpPr txBox="1"/>
          <p:nvPr/>
        </p:nvSpPr>
        <p:spPr>
          <a:xfrm>
            <a:off x="9680325" y="6402561"/>
            <a:ext cx="2292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Havlir</a:t>
            </a:r>
            <a:r>
              <a:rPr lang="en-US" sz="1600" dirty="0"/>
              <a:t> et al, </a:t>
            </a:r>
            <a:r>
              <a:rPr lang="en-ZA" sz="1600" dirty="0"/>
              <a:t>WEAX0106LB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972A63-D198-3641-A1ED-32188032C025}"/>
              </a:ext>
            </a:extLst>
          </p:cNvPr>
          <p:cNvSpPr txBox="1"/>
          <p:nvPr/>
        </p:nvSpPr>
        <p:spPr>
          <a:xfrm>
            <a:off x="773313" y="6033229"/>
            <a:ext cx="274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 difference in incidence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93087-D428-0246-B78F-0EB913996A18}"/>
              </a:ext>
            </a:extLst>
          </p:cNvPr>
          <p:cNvSpPr txBox="1"/>
          <p:nvPr/>
        </p:nvSpPr>
        <p:spPr>
          <a:xfrm>
            <a:off x="906886" y="1860806"/>
            <a:ext cx="2474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3-year cumulative</a:t>
            </a:r>
          </a:p>
          <a:p>
            <a:pPr algn="ctr"/>
            <a:r>
              <a:rPr lang="en-US" sz="2400" b="1" dirty="0"/>
              <a:t>HIV incidence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C9D82-D115-EC47-8BC5-7120F5DE349E}"/>
              </a:ext>
            </a:extLst>
          </p:cNvPr>
          <p:cNvSpPr txBox="1"/>
          <p:nvPr/>
        </p:nvSpPr>
        <p:spPr>
          <a:xfrm>
            <a:off x="4683761" y="1876195"/>
            <a:ext cx="702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16 intervention and 16 control rural communities, 2013-2017</a:t>
            </a:r>
          </a:p>
          <a:p>
            <a:endParaRPr lang="en-GB" sz="2000" dirty="0"/>
          </a:p>
          <a:p>
            <a:r>
              <a:rPr lang="en-GB" sz="2000" u="sng" dirty="0"/>
              <a:t>Intervention</a:t>
            </a:r>
            <a:r>
              <a:rPr lang="en-GB" sz="2000" dirty="0"/>
              <a:t>: </a:t>
            </a:r>
          </a:p>
          <a:p>
            <a:r>
              <a:rPr lang="en-GB" sz="2000" dirty="0"/>
              <a:t>P</a:t>
            </a:r>
            <a:r>
              <a:rPr lang="en-US" sz="2000" dirty="0" err="1"/>
              <a:t>atient</a:t>
            </a:r>
            <a:r>
              <a:rPr lang="en-US" sz="2000" dirty="0"/>
              <a:t>-centered, multi-disease package of interventions including annual testing campaigns and universal rapid ART initiation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07C8EA-15E4-4C44-AB9F-AD6352959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0028" y="4336874"/>
            <a:ext cx="1760605" cy="15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9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B9622-0E76-4847-BBC6-03B6D8D3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87" y="0"/>
            <a:ext cx="1033869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24E7B-B15F-CB4C-A360-69B60C6E807B}"/>
              </a:ext>
            </a:extLst>
          </p:cNvPr>
          <p:cNvSpPr txBox="1"/>
          <p:nvPr/>
        </p:nvSpPr>
        <p:spPr>
          <a:xfrm>
            <a:off x="5553777" y="298383"/>
            <a:ext cx="5374371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THANK YOU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Amsterdam, IAS, and all in our HIV community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working towards beating this epidemic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46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78C9-FDE9-904A-B47A-6559A92F6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2E875-F107-854C-B5B3-E6F5D5F59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conflicts of interests </a:t>
            </a:r>
            <a:r>
              <a:rPr lang="en-US"/>
              <a:t>to disclose</a:t>
            </a:r>
          </a:p>
        </p:txBody>
      </p:sp>
    </p:spTree>
    <p:extLst>
      <p:ext uri="{BB962C8B-B14F-4D97-AF65-F5344CB8AC3E}">
        <p14:creationId xmlns:p14="http://schemas.microsoft.com/office/powerpoint/2010/main" val="52857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D7555A-A250-454E-A296-4CAB0F2D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125" y="371759"/>
            <a:ext cx="6813884" cy="1325563"/>
          </a:xfrm>
        </p:spPr>
        <p:txBody>
          <a:bodyPr/>
          <a:lstStyle/>
          <a:p>
            <a:r>
              <a:rPr lang="en-US" dirty="0"/>
              <a:t>Track B </a:t>
            </a:r>
            <a:br>
              <a:rPr lang="en-US" dirty="0"/>
            </a:br>
            <a:r>
              <a:rPr lang="en-US" dirty="0"/>
              <a:t>Rapporteur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DE76-0980-4047-89F2-0F1919366CF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41080" y="2162994"/>
            <a:ext cx="4451484" cy="4351337"/>
          </a:xfrm>
        </p:spPr>
        <p:txBody>
          <a:bodyPr>
            <a:normAutofit/>
          </a:bodyPr>
          <a:lstStyle/>
          <a:p>
            <a:r>
              <a:rPr lang="en-US" sz="2000" dirty="0"/>
              <a:t>Margherita </a:t>
            </a:r>
            <a:r>
              <a:rPr lang="en-US" sz="2000" dirty="0" err="1"/>
              <a:t>Bracchi</a:t>
            </a:r>
            <a:endParaRPr lang="en-US" sz="2000" dirty="0"/>
          </a:p>
          <a:p>
            <a:pPr lvl="1"/>
            <a:r>
              <a:rPr lang="en-US" sz="1600" dirty="0"/>
              <a:t>Chelsea and Westminster, UK</a:t>
            </a:r>
          </a:p>
          <a:p>
            <a:r>
              <a:rPr lang="en-US" sz="2000" dirty="0"/>
              <a:t>Saskia Janssen</a:t>
            </a:r>
          </a:p>
          <a:p>
            <a:pPr lvl="1"/>
            <a:r>
              <a:rPr lang="en-US" sz="1600" dirty="0"/>
              <a:t>Amsterdam UMC</a:t>
            </a:r>
          </a:p>
          <a:p>
            <a:r>
              <a:rPr lang="en-US" sz="2000" dirty="0" err="1"/>
              <a:t>Mosepele</a:t>
            </a:r>
            <a:r>
              <a:rPr lang="en-US" sz="2000" dirty="0"/>
              <a:t> </a:t>
            </a:r>
            <a:r>
              <a:rPr lang="en-US" sz="2000" dirty="0" err="1"/>
              <a:t>Mosepele</a:t>
            </a:r>
            <a:endParaRPr lang="en-US" sz="2000" dirty="0"/>
          </a:p>
          <a:p>
            <a:pPr lvl="1"/>
            <a:r>
              <a:rPr lang="en-US" sz="1600" dirty="0"/>
              <a:t>University of Botswana</a:t>
            </a:r>
          </a:p>
          <a:p>
            <a:r>
              <a:rPr lang="en-US" sz="2000" dirty="0"/>
              <a:t>Casper </a:t>
            </a:r>
            <a:r>
              <a:rPr lang="en-US" sz="2000" dirty="0" err="1"/>
              <a:t>Rokx</a:t>
            </a:r>
            <a:endParaRPr lang="en-US" sz="2000" dirty="0"/>
          </a:p>
          <a:p>
            <a:pPr lvl="1"/>
            <a:r>
              <a:rPr lang="en-US" sz="1600" dirty="0"/>
              <a:t>Erasmus MC, Rotterdam, Netherlands</a:t>
            </a:r>
          </a:p>
          <a:p>
            <a:r>
              <a:rPr lang="en-US" sz="2000" dirty="0"/>
              <a:t>Sean Wasserman</a:t>
            </a:r>
          </a:p>
          <a:p>
            <a:pPr lvl="1"/>
            <a:r>
              <a:rPr lang="en-US" sz="1600" dirty="0"/>
              <a:t>University of Cape Town, South Africa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BB68D2-D094-404B-AC62-03B024A1D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40"/>
          <a:stretch/>
        </p:blipFill>
        <p:spPr>
          <a:xfrm>
            <a:off x="0" y="0"/>
            <a:ext cx="6473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925AD3-7A4E-674C-80B9-9B0C6C01CD05}"/>
              </a:ext>
            </a:extLst>
          </p:cNvPr>
          <p:cNvSpPr txBox="1"/>
          <p:nvPr/>
        </p:nvSpPr>
        <p:spPr>
          <a:xfrm>
            <a:off x="6509837" y="507353"/>
            <a:ext cx="437555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Dolutegravir in triple, dual and monotherapy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9607A-D224-7041-827D-14939079B09D}"/>
              </a:ext>
            </a:extLst>
          </p:cNvPr>
          <p:cNvSpPr txBox="1"/>
          <p:nvPr/>
        </p:nvSpPr>
        <p:spPr>
          <a:xfrm>
            <a:off x="6509837" y="1488817"/>
            <a:ext cx="26023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Dolutegravir in pregnancy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C7CC4-0E16-334C-BFE0-5BD688D2C3DA}"/>
              </a:ext>
            </a:extLst>
          </p:cNvPr>
          <p:cNvSpPr txBox="1"/>
          <p:nvPr/>
        </p:nvSpPr>
        <p:spPr>
          <a:xfrm>
            <a:off x="6509837" y="2471520"/>
            <a:ext cx="31062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Dolutegravir with TB treatment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B41A0-6ADC-CA4B-94C9-308EEA1E27D8}"/>
              </a:ext>
            </a:extLst>
          </p:cNvPr>
          <p:cNvSpPr txBox="1"/>
          <p:nvPr/>
        </p:nvSpPr>
        <p:spPr>
          <a:xfrm>
            <a:off x="6509837" y="3534643"/>
            <a:ext cx="26979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Paediatric</a:t>
            </a:r>
            <a:r>
              <a:rPr lang="en-US" dirty="0"/>
              <a:t> ART formulation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580D81-D7EE-0248-9C8B-ECEAF2940780}"/>
              </a:ext>
            </a:extLst>
          </p:cNvPr>
          <p:cNvSpPr txBox="1"/>
          <p:nvPr/>
        </p:nvSpPr>
        <p:spPr>
          <a:xfrm>
            <a:off x="6509837" y="5660889"/>
            <a:ext cx="427738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Two community randomized interventions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9B5BD-9DAD-364E-BAF5-719635645DCE}"/>
              </a:ext>
            </a:extLst>
          </p:cNvPr>
          <p:cNvSpPr txBox="1"/>
          <p:nvPr/>
        </p:nvSpPr>
        <p:spPr>
          <a:xfrm>
            <a:off x="6509837" y="4597766"/>
            <a:ext cx="26448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Kaposi sarcoma treatment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52A69E-FFC0-C942-92E4-249A9E4EC995}"/>
              </a:ext>
            </a:extLst>
          </p:cNvPr>
          <p:cNvSpPr/>
          <p:nvPr/>
        </p:nvSpPr>
        <p:spPr>
          <a:xfrm>
            <a:off x="-1" y="0"/>
            <a:ext cx="557302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Clinical Track </a:t>
            </a:r>
          </a:p>
          <a:p>
            <a:pPr algn="ctr"/>
            <a:r>
              <a:rPr lang="en-US" sz="4400" dirty="0"/>
              <a:t>Highlights</a:t>
            </a:r>
          </a:p>
        </p:txBody>
      </p:sp>
    </p:spTree>
    <p:extLst>
      <p:ext uri="{BB962C8B-B14F-4D97-AF65-F5344CB8AC3E}">
        <p14:creationId xmlns:p14="http://schemas.microsoft.com/office/powerpoint/2010/main" val="3235407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7D39-9C7C-334F-B2F3-B13096130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Dolutegravir in triple therapy</a:t>
            </a:r>
            <a:br>
              <a:rPr lang="en-US" dirty="0"/>
            </a:br>
            <a:r>
              <a:rPr lang="en-US" sz="2800" dirty="0"/>
              <a:t>Brazilian comparative effectiveness study of first-line 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683971-2B9C-8647-BE65-2FC1BE8F3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20"/>
          <a:stretch/>
        </p:blipFill>
        <p:spPr>
          <a:xfrm>
            <a:off x="838200" y="1486880"/>
            <a:ext cx="8787063" cy="35266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D31974-3185-F945-A52C-ABE6F910708D}"/>
              </a:ext>
            </a:extLst>
          </p:cNvPr>
          <p:cNvSpPr txBox="1"/>
          <p:nvPr/>
        </p:nvSpPr>
        <p:spPr>
          <a:xfrm>
            <a:off x="9171971" y="6415546"/>
            <a:ext cx="2889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Veloso </a:t>
            </a:r>
            <a:r>
              <a:rPr lang="en-US" sz="1600" dirty="0" err="1"/>
              <a:t>Meireles</a:t>
            </a:r>
            <a:r>
              <a:rPr lang="en-US" sz="1600" dirty="0"/>
              <a:t> et al, </a:t>
            </a:r>
            <a:r>
              <a:rPr lang="en-ZA" sz="1600" dirty="0"/>
              <a:t>TUAB0101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025E0-9BDC-C449-A8E9-F31AF084E408}"/>
              </a:ext>
            </a:extLst>
          </p:cNvPr>
          <p:cNvSpPr txBox="1"/>
          <p:nvPr/>
        </p:nvSpPr>
        <p:spPr>
          <a:xfrm>
            <a:off x="838200" y="5114372"/>
            <a:ext cx="10808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3TC+TDF+DTG introduced as first line in 2017</a:t>
            </a:r>
          </a:p>
          <a:p>
            <a:r>
              <a:rPr lang="en-US" sz="2400" dirty="0"/>
              <a:t>VS = Virologic suppression (&lt; 50 copies/ml at 6 months)</a:t>
            </a:r>
          </a:p>
          <a:p>
            <a:r>
              <a:rPr lang="en-US" sz="2400" b="1" dirty="0"/>
              <a:t>42% higher odds and 7% absolute difference in virologic suppression vs efavirenz</a:t>
            </a:r>
          </a:p>
        </p:txBody>
      </p:sp>
    </p:spTree>
    <p:extLst>
      <p:ext uri="{BB962C8B-B14F-4D97-AF65-F5344CB8AC3E}">
        <p14:creationId xmlns:p14="http://schemas.microsoft.com/office/powerpoint/2010/main" val="228106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E2DBA-35D6-A645-AA95-0690859B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Dolutegravir in dual therapy</a:t>
            </a:r>
            <a:br>
              <a:rPr lang="en-US" dirty="0"/>
            </a:br>
            <a:r>
              <a:rPr lang="en-US" sz="3100" dirty="0"/>
              <a:t>Week 48 outcomes of GEMINI- 1 and 2 in treatment-naïve patients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0577C-8567-A942-9955-8C07AB65A343}"/>
              </a:ext>
            </a:extLst>
          </p:cNvPr>
          <p:cNvSpPr txBox="1"/>
          <p:nvPr/>
        </p:nvSpPr>
        <p:spPr>
          <a:xfrm>
            <a:off x="9854914" y="6426553"/>
            <a:ext cx="218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Cahn et al, TUAB0106LB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B98BE-9D86-0046-8FBA-0D7DF154E7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25"/>
          <a:stretch/>
        </p:blipFill>
        <p:spPr>
          <a:xfrm>
            <a:off x="732334" y="1690688"/>
            <a:ext cx="9489695" cy="480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C43DF9-35B3-F341-B2CB-65CF910715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39" b="12668"/>
          <a:stretch/>
        </p:blipFill>
        <p:spPr>
          <a:xfrm>
            <a:off x="4610501" y="1366453"/>
            <a:ext cx="6341979" cy="380144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AE7AAB8-4B8A-BB47-8CFA-83D33E0D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Switch to dolutegravir monotherapy</a:t>
            </a:r>
            <a:br>
              <a:rPr lang="en-US" sz="3200" dirty="0"/>
            </a:br>
            <a:r>
              <a:rPr lang="en-US" sz="2800" dirty="0"/>
              <a:t>MONCAY trial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86A42F-AF07-1849-AB61-7E9A17DC12E3}"/>
              </a:ext>
            </a:extLst>
          </p:cNvPr>
          <p:cNvSpPr/>
          <p:nvPr/>
        </p:nvSpPr>
        <p:spPr>
          <a:xfrm>
            <a:off x="838200" y="2010641"/>
            <a:ext cx="44626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HIV-RNA  &lt; 50 copies/mL &gt; 12 months </a:t>
            </a:r>
          </a:p>
          <a:p>
            <a:r>
              <a:rPr lang="en-US" sz="2000" dirty="0"/>
              <a:t>No prior AIDS event </a:t>
            </a:r>
          </a:p>
          <a:p>
            <a:r>
              <a:rPr lang="en-US" sz="2000" dirty="0"/>
              <a:t>Nadir CD4 &gt; 100</a:t>
            </a:r>
          </a:p>
          <a:p>
            <a:endParaRPr lang="en-US" sz="2000" dirty="0"/>
          </a:p>
          <a:p>
            <a:r>
              <a:rPr lang="en-US" sz="2000" dirty="0" err="1"/>
              <a:t>Randomised</a:t>
            </a:r>
            <a:r>
              <a:rPr lang="en-US" sz="2000" dirty="0"/>
              <a:t>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Switch to DTG monotherapy (n=78)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Stay on ABC/3TC/DTG (n=80)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39EAF0-A042-4A4B-86A8-4663DCE30DA1}"/>
              </a:ext>
            </a:extLst>
          </p:cNvPr>
          <p:cNvSpPr txBox="1"/>
          <p:nvPr/>
        </p:nvSpPr>
        <p:spPr>
          <a:xfrm>
            <a:off x="9315991" y="6382654"/>
            <a:ext cx="2556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Hocqueloux</a:t>
            </a:r>
            <a:r>
              <a:rPr lang="en-US" sz="1600" dirty="0"/>
              <a:t> et al, </a:t>
            </a:r>
            <a:r>
              <a:rPr lang="en-ZA" sz="1600" dirty="0"/>
              <a:t>TUAB0103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75954-1C99-C94E-9A02-46382F909ED6}"/>
              </a:ext>
            </a:extLst>
          </p:cNvPr>
          <p:cNvSpPr txBox="1"/>
          <p:nvPr/>
        </p:nvSpPr>
        <p:spPr>
          <a:xfrm>
            <a:off x="7006910" y="5382666"/>
            <a:ext cx="3362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Virologic failure in 7 patients</a:t>
            </a:r>
          </a:p>
          <a:p>
            <a:r>
              <a:rPr lang="en-US" sz="2000" b="1" dirty="0"/>
              <a:t>Emergent </a:t>
            </a:r>
            <a:r>
              <a:rPr lang="en-US" sz="2000" b="1" dirty="0" err="1"/>
              <a:t>InSTI</a:t>
            </a:r>
            <a:r>
              <a:rPr lang="en-US" sz="2000" b="1" dirty="0"/>
              <a:t> resistance in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C906C-8291-D841-B9B8-1261CEC243EF}"/>
              </a:ext>
            </a:extLst>
          </p:cNvPr>
          <p:cNvSpPr txBox="1"/>
          <p:nvPr/>
        </p:nvSpPr>
        <p:spPr>
          <a:xfrm>
            <a:off x="838200" y="5382666"/>
            <a:ext cx="480137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/>
              <a:t>Dolutegravir maintenance monotherapy</a:t>
            </a:r>
          </a:p>
          <a:p>
            <a:r>
              <a:rPr lang="en-US" sz="2000" b="1" dirty="0"/>
              <a:t>cannot be recommended in clinical 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5273F-31E7-2942-B2D9-B1246197A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16" r="9103" b="77868"/>
          <a:stretch/>
        </p:blipFill>
        <p:spPr>
          <a:xfrm>
            <a:off x="7006910" y="2010641"/>
            <a:ext cx="1752080" cy="8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8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B25B-D03B-EF46-9AF0-0FF150EB6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Dolutegravir started in late pregnancy</a:t>
            </a:r>
            <a:br>
              <a:rPr lang="en-US" dirty="0"/>
            </a:br>
            <a:r>
              <a:rPr lang="en-US" sz="2800" dirty="0"/>
              <a:t>DolPHIN-1 pilot trial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35EC84-FFE2-8641-A5B0-7A3E296E1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402" y="1690688"/>
            <a:ext cx="9393195" cy="3777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11B85-8DEB-E940-AD69-15E37B4D7F01}"/>
              </a:ext>
            </a:extLst>
          </p:cNvPr>
          <p:cNvSpPr txBox="1"/>
          <p:nvPr/>
        </p:nvSpPr>
        <p:spPr>
          <a:xfrm>
            <a:off x="9694123" y="6319224"/>
            <a:ext cx="2196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Khoo et al, </a:t>
            </a:r>
            <a:r>
              <a:rPr lang="en-ZA" sz="1600" dirty="0"/>
              <a:t>THAB0307LB</a:t>
            </a: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A0DD2-23D4-0644-AF06-AA4754FFE526}"/>
              </a:ext>
            </a:extLst>
          </p:cNvPr>
          <p:cNvSpPr txBox="1"/>
          <p:nvPr/>
        </p:nvSpPr>
        <p:spPr>
          <a:xfrm>
            <a:off x="1288191" y="5842170"/>
            <a:ext cx="709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Greater proportion of mothers initiating ART late in pregnancy achieved </a:t>
            </a:r>
          </a:p>
          <a:p>
            <a:r>
              <a:rPr lang="en-GB" b="1" dirty="0"/>
              <a:t>HIV-1 RNA &lt;50 copies/mL with DTG- compared to EFV- based regimens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496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17ABFC-128D-0246-9D53-1592202CB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8"/>
          <a:stretch/>
        </p:blipFill>
        <p:spPr>
          <a:xfrm>
            <a:off x="838200" y="1767690"/>
            <a:ext cx="6945966" cy="47224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F7BBA51-743F-2C4A-B981-5A422650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Dolutegravir exposure at conception</a:t>
            </a:r>
            <a:br>
              <a:rPr lang="en-US" dirty="0"/>
            </a:br>
            <a:r>
              <a:rPr lang="en-US" sz="2800" dirty="0" err="1"/>
              <a:t>Tsepamo</a:t>
            </a:r>
            <a:r>
              <a:rPr lang="en-US" sz="2800" dirty="0"/>
              <a:t> study, Botswana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252EFCF-0452-B447-88FC-01A91E5B869B}"/>
              </a:ext>
            </a:extLst>
          </p:cNvPr>
          <p:cNvSpPr/>
          <p:nvPr/>
        </p:nvSpPr>
        <p:spPr>
          <a:xfrm>
            <a:off x="2236573" y="5152768"/>
            <a:ext cx="543697" cy="314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3F5DA3-8428-1147-AAA7-D734CACBDD68}"/>
              </a:ext>
            </a:extLst>
          </p:cNvPr>
          <p:cNvSpPr txBox="1"/>
          <p:nvPr/>
        </p:nvSpPr>
        <p:spPr>
          <a:xfrm>
            <a:off x="7946012" y="1909310"/>
            <a:ext cx="379206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Dolutegravir at conception</a:t>
            </a:r>
          </a:p>
          <a:p>
            <a:endParaRPr lang="en-US" sz="2400" dirty="0"/>
          </a:p>
          <a:p>
            <a:r>
              <a:rPr lang="en-US" sz="2400" b="1" dirty="0"/>
              <a:t>Neural tube defects </a:t>
            </a:r>
            <a:r>
              <a:rPr lang="en-US" sz="2400" dirty="0"/>
              <a:t>in</a:t>
            </a:r>
          </a:p>
          <a:p>
            <a:r>
              <a:rPr lang="en-US" sz="2400" dirty="0"/>
              <a:t>4/426 pregnancies </a:t>
            </a:r>
            <a:r>
              <a:rPr lang="en-US" sz="2400" b="1" dirty="0"/>
              <a:t>(0.94%)</a:t>
            </a:r>
          </a:p>
          <a:p>
            <a:endParaRPr lang="en-US" sz="2400" dirty="0"/>
          </a:p>
          <a:p>
            <a:r>
              <a:rPr lang="en-US" sz="2400" dirty="0"/>
              <a:t>Updated data since 1 May:</a:t>
            </a:r>
          </a:p>
          <a:p>
            <a:r>
              <a:rPr lang="en-US" sz="2400" dirty="0"/>
              <a:t>4/596 </a:t>
            </a:r>
            <a:r>
              <a:rPr lang="en-US" sz="2400" b="1" dirty="0"/>
              <a:t>(0.67%)</a:t>
            </a:r>
          </a:p>
          <a:p>
            <a:endParaRPr lang="en-US" sz="2400" dirty="0"/>
          </a:p>
          <a:p>
            <a:r>
              <a:rPr lang="en-US" sz="2400" dirty="0"/>
              <a:t>95%CI still does not overlap </a:t>
            </a:r>
          </a:p>
          <a:p>
            <a:r>
              <a:rPr lang="en-US" sz="2400" dirty="0"/>
              <a:t>with other groups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CEC71-DC9E-1543-B839-4FD3B0DF4B61}"/>
              </a:ext>
            </a:extLst>
          </p:cNvPr>
          <p:cNvSpPr txBox="1"/>
          <p:nvPr/>
        </p:nvSpPr>
        <p:spPr>
          <a:xfrm>
            <a:off x="10602440" y="6320882"/>
            <a:ext cx="1294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Zash</a:t>
            </a:r>
            <a:r>
              <a:rPr lang="en-US" sz="1600" dirty="0"/>
              <a:t>, </a:t>
            </a:r>
            <a:r>
              <a:rPr lang="en-ZA" sz="1600" dirty="0"/>
              <a:t>TUSY15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530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711</Words>
  <Application>Microsoft Macintosh PowerPoint</Application>
  <PresentationFormat>Widescreen</PresentationFormat>
  <Paragraphs>173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Times New Roman</vt:lpstr>
      <vt:lpstr>Office Theme</vt:lpstr>
      <vt:lpstr>Clinical Track Summary</vt:lpstr>
      <vt:lpstr>PowerPoint Presentation</vt:lpstr>
      <vt:lpstr>Track B  Rapporteur Team</vt:lpstr>
      <vt:lpstr>PowerPoint Presentation</vt:lpstr>
      <vt:lpstr>Dolutegravir in triple therapy Brazilian comparative effectiveness study of first-line ART</vt:lpstr>
      <vt:lpstr>Dolutegravir in dual therapy Week 48 outcomes of GEMINI- 1 and 2 in treatment-naïve patients</vt:lpstr>
      <vt:lpstr>Switch to dolutegravir monotherapy MONCAY trial </vt:lpstr>
      <vt:lpstr>Dolutegravir started in late pregnancy DolPHIN-1 pilot trial</vt:lpstr>
      <vt:lpstr>Dolutegravir exposure at conception Tsepamo study, Botswana</vt:lpstr>
      <vt:lpstr>Dolutegravir with TB treatment INSPIRING trial</vt:lpstr>
      <vt:lpstr>PowerPoint Presentation</vt:lpstr>
      <vt:lpstr>Treatment of advanced Kaposi sarcoma A5263/AMC-066 trial</vt:lpstr>
      <vt:lpstr>Community cluster randomized trial Botswana Combination Prevention Project (BCPP)</vt:lpstr>
      <vt:lpstr>Community cluster randomized trial SEARCH trial in Uganda and Kenya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Wasserman</dc:creator>
  <cp:lastModifiedBy>Graeme Meintjes</cp:lastModifiedBy>
  <cp:revision>141</cp:revision>
  <cp:lastPrinted>2018-07-26T12:26:11Z</cp:lastPrinted>
  <dcterms:created xsi:type="dcterms:W3CDTF">2018-07-24T18:15:04Z</dcterms:created>
  <dcterms:modified xsi:type="dcterms:W3CDTF">2018-07-27T08:27:20Z</dcterms:modified>
</cp:coreProperties>
</file>